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0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60" r:id="rId22"/>
    <p:sldId id="376" r:id="rId23"/>
    <p:sldId id="377" r:id="rId24"/>
    <p:sldId id="378" r:id="rId25"/>
    <p:sldId id="379" r:id="rId26"/>
    <p:sldId id="380" r:id="rId27"/>
    <p:sldId id="381" r:id="rId28"/>
    <p:sldId id="27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6860" autoAdjust="0"/>
  </p:normalViewPr>
  <p:slideViewPr>
    <p:cSldViewPr snapToGrid="0">
      <p:cViewPr>
        <p:scale>
          <a:sx n="66" d="100"/>
          <a:sy n="66" d="100"/>
        </p:scale>
        <p:origin x="1627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std_logic_vector(13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std_logic_vector(3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816E-2F46-97BD-72F5-9B3282C1A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4B4567-EB9B-21D0-AB68-292AC39E9711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NAMES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93FC11-0523-DD8D-A7D9-E613295F7E6F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imple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Selected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Indexed Names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lice Names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>
                <a:solidFill>
                  <a:schemeClr val="bg1"/>
                </a:solidFill>
              </a:rPr>
              <a:t>Attribute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8.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External Names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A2D34980-80CE-7302-2D12-2E83FB1FEB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DE57E8D1-FA94-3B97-BE17-DE37ED112667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8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226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0A505-1A7C-9E35-5EFC-AD55E9BD0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0AB6B9-12DB-8FD9-B663-5858A99CE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362645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alt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</a:t>
            </a:r>
            <a: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include :</a:t>
            </a: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(represents a single entity)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Symbol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operators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Character Literal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single character) (not in VHDL2002)</a:t>
            </a:r>
            <a:endParaRPr kumimoji="0" lang="tr-TR" altLang="tr-TR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an element from a package or record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dexed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to a specific element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tr-TR" alt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Slice 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specific range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Attribute)</a:t>
            </a: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external entity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(not in VHDL2002)</a:t>
            </a: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E8D4CD-8062-1DE8-8F41-5F7DE5827E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6DF5DC-7C28-E0B6-FAEE-69222D7950F0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195D-C3B6-47CF-6044-6E9E97DC4C70}"/>
              </a:ext>
            </a:extLst>
          </p:cNvPr>
          <p:cNvSpPr txBox="1">
            <a:spLocks/>
          </p:cNvSpPr>
          <p:nvPr/>
        </p:nvSpPr>
        <p:spPr bwMode="auto">
          <a:xfrm>
            <a:off x="1168" y="449093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SIMPLE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3BE77C1-27F5-5D52-4D6C-EFECB950CF77}"/>
              </a:ext>
            </a:extLst>
          </p:cNvPr>
          <p:cNvSpPr txBox="1">
            <a:spLocks/>
          </p:cNvSpPr>
          <p:nvPr/>
        </p:nvSpPr>
        <p:spPr>
          <a:xfrm>
            <a:off x="733877" y="5199268"/>
            <a:ext cx="10540480" cy="87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name you directly give to an object (signal, variable, entity, architecture,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function, procedure, package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etc.)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50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F56151-E9E9-7F80-4E57-FF1E8A1F1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43378A-74B1-C1E3-74BA-FF532E839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elected names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an object from within another object or from a library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modularity and readability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prefix and suffix 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Selected_name ::= prefix.suffix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IEEE.std_logic_1164.all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0D8A44-4319-4382-775E-5055B86979C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SELECTED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1FA852-C71D-CCC5-1635-2ED3401E69B6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3B0C-015C-3D33-F3BD-F5A30343AC1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INDEXED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BA2CDA-9C4E-E64A-05F6-055615999E2B}"/>
              </a:ext>
            </a:extLst>
          </p:cNvPr>
          <p:cNvSpPr txBox="1">
            <a:spLocks/>
          </p:cNvSpPr>
          <p:nvPr/>
        </p:nvSpPr>
        <p:spPr>
          <a:xfrm>
            <a:off x="733877" y="3811632"/>
            <a:ext cx="10540480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in VHDL to access specific elements of arrays.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 index for each dimension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Indexes must be within the bounds of the array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indexed_name ::= prefix ( expression { , expression } 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695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D886C-75D4-26A6-5E48-44D7035F8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CFF0F1-6C76-101E-9A2E-FC49FDC6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segment of consecutive elements from an array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ollows the format prefix(discrete_range)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descending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null slice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CDFAFB-9949-3760-D931-F965513DDF1F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SLICE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625013-7328-DFC2-D6C2-9FCB20E7AA43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72E1C-8162-C64A-D7B8-11E278124D4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ATTRIBUTE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91E551-46C5-C833-BA77-44D8566C625A}"/>
              </a:ext>
            </a:extLst>
          </p:cNvPr>
          <p:cNvSpPr txBox="1">
            <a:spLocks/>
          </p:cNvSpPr>
          <p:nvPr/>
        </p:nvSpPr>
        <p:spPr>
          <a:xfrm>
            <a:off x="733876" y="3811632"/>
            <a:ext cx="10910255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value, function, type, range, signal, or constant associated with an entity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follows the format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prefix [signature] 'attribute_designator [ (expression) ]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clk'delayed(5 ns)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--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clk signal delayed by 5 ns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482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CAF58-79C7-F2FD-1259-F58907C9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40C11-4562-335B-B017-4FB498F3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3"/>
            <a:ext cx="10540480" cy="5898967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xternal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denotes an object declared in the design hierarchy containing the external name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Variable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variables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Signal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signals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Constant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access to constants from external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tr-TR" altLang="tr-T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Provides access to a specific element within a package. It is used to access elements defined within a specific package in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Absolute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Starts from the root of the design and encompasses the entire hierarchy. It provides access to elements at the highest level of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Accesses an element by moving up or down from the current location. It provides dynamic access based on the current position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Partial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Refers to a specific element in more detail. It points to a particular part of the design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E2A311-18BF-612E-07BC-6C28713A0E4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EXTERNAL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C53401-5E2F-1983-038D-DC5016DC696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410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0014EB-8F9A-D2DD-7C3F-8139167D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BA532D-6542-06CD-1CC6-9905184E8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2454"/>
            <a:ext cx="7370113" cy="5460793"/>
          </a:xfrm>
        </p:spPr>
        <p:txBody>
          <a:bodyPr>
            <a:noAutofit/>
          </a:bodyPr>
          <a:lstStyle/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selected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work.example_package.all;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external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my_design is	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--my_design is a simple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 	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 		: in  std_logi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c;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comm_input	: in  std_logic_vector (15 downto 0);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--comm_input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output_vld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data_out	: out std_logic_vector(15 downto 0)	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--data_out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my_design;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my_design is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data : std_logic_vector(data_upper_lmt downto data_lower_lmt);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 is a static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B3F5FC-36E1-6B03-DFB7-33EC7A8F534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EXTERNAL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5ADD7C-0B44-EB8C-E895-FAC38E5D55D5}"/>
              </a:ext>
            </a:extLst>
          </p:cNvPr>
          <p:cNvSpPr txBox="1">
            <a:spLocks/>
          </p:cNvSpPr>
          <p:nvPr/>
        </p:nvSpPr>
        <p:spPr>
          <a:xfrm>
            <a:off x="6967959" y="542454"/>
            <a:ext cx="5222873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process(clk) begin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(clk'event and clk = '1') then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--clk'event is a attribute name</a:t>
            </a:r>
            <a:endParaRPr lang="tr-TR" sz="14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if(input_vld = '1') then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&lt;= comm_input(15 downto 1) &amp; not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comm_input(0); 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-comm_input(0) is a indexed name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if(output_vld = '1') then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 &lt;= data;</a:t>
            </a:r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process;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444F-44E7-39E5-B4F7-6039135740A0}"/>
              </a:ext>
            </a:extLst>
          </p:cNvPr>
          <p:cNvSpPr txBox="1">
            <a:spLocks/>
          </p:cNvSpPr>
          <p:nvPr/>
        </p:nvSpPr>
        <p:spPr>
          <a:xfrm>
            <a:off x="7370113" y="698604"/>
            <a:ext cx="7403126" cy="54607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Düz Bağlayıcı 6">
            <a:extLst>
              <a:ext uri="{FF2B5EF4-FFF2-40B4-BE49-F238E27FC236}">
                <a16:creationId xmlns:a16="http://schemas.microsoft.com/office/drawing/2014/main" id="{FA445E6A-C372-09AC-69A1-CB7A7627213D}"/>
              </a:ext>
            </a:extLst>
          </p:cNvPr>
          <p:cNvCxnSpPr>
            <a:cxnSpLocks/>
          </p:cNvCxnSpPr>
          <p:nvPr/>
        </p:nvCxnSpPr>
        <p:spPr>
          <a:xfrm>
            <a:off x="7349924" y="542454"/>
            <a:ext cx="0" cy="54607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4051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procedure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procedure;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std_logic_vector(7 downto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2473</TotalTime>
  <Words>4120</Words>
  <Application>Microsoft Office PowerPoint</Application>
  <PresentationFormat>Geniş ekran</PresentationFormat>
  <Paragraphs>622</Paragraphs>
  <Slides>25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32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ORHAN  ÇALIŞKAN</cp:lastModifiedBy>
  <cp:revision>603</cp:revision>
  <dcterms:created xsi:type="dcterms:W3CDTF">2024-07-21T06:30:33Z</dcterms:created>
  <dcterms:modified xsi:type="dcterms:W3CDTF">2024-12-26T23:26:28Z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